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handoutMasterIdLst>
    <p:handoutMasterId r:id="rId20"/>
  </p:handoutMasterIdLst>
  <p:sldIdLst>
    <p:sldId id="261" r:id="rId2"/>
    <p:sldId id="270" r:id="rId3"/>
    <p:sldId id="262" r:id="rId4"/>
    <p:sldId id="263" r:id="rId5"/>
    <p:sldId id="301" r:id="rId6"/>
    <p:sldId id="307" r:id="rId7"/>
    <p:sldId id="311" r:id="rId8"/>
    <p:sldId id="271" r:id="rId9"/>
    <p:sldId id="269" r:id="rId10"/>
    <p:sldId id="308" r:id="rId11"/>
    <p:sldId id="309" r:id="rId12"/>
    <p:sldId id="310" r:id="rId13"/>
    <p:sldId id="273" r:id="rId14"/>
    <p:sldId id="306" r:id="rId15"/>
    <p:sldId id="272" r:id="rId16"/>
    <p:sldId id="281" r:id="rId17"/>
    <p:sldId id="266" r:id="rId18"/>
    <p:sldId id="280" r:id="rId19"/>
  </p:sldIdLst>
  <p:sldSz cx="12192000" cy="6858000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301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413E9B-8132-48B5-BFAD-37C90B2EDEFC}" type="datetimeFigureOut">
              <a:rPr lang="en-NZ"/>
              <a:pPr>
                <a:defRPr/>
              </a:pPr>
              <a:t>1/10/2021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3EBAA7-025A-440B-8756-81AE545477B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3-HD-BTM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7383158" cy="1825096"/>
          </a:xfrm>
        </p:spPr>
        <p:txBody>
          <a:bodyPr anchor="b"/>
          <a:lstStyle>
            <a:lvl1pPr algn="l">
              <a:defRPr sz="6000">
                <a:solidFill>
                  <a:srgbClr val="1F2867"/>
                </a:solidFill>
                <a:latin typeface="Arial Black" panose="020B0A04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7383158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26" y="1803405"/>
            <a:ext cx="3213643" cy="23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8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3-HD-BTM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489398"/>
            <a:ext cx="2057400" cy="415880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489399"/>
            <a:ext cx="8204201" cy="41588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0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44507" r="18730" b="44601"/>
          <a:stretch>
            <a:fillRect/>
          </a:stretch>
        </p:blipFill>
        <p:spPr bwMode="auto">
          <a:xfrm>
            <a:off x="7745224" y="5969322"/>
            <a:ext cx="28590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4312" y="6008620"/>
            <a:ext cx="1029670" cy="75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07506" cy="1293028"/>
          </a:xfrm>
        </p:spPr>
        <p:txBody>
          <a:bodyPr/>
          <a:lstStyle>
            <a:lvl1pPr>
              <a:defRPr>
                <a:solidFill>
                  <a:srgbClr val="1F286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88727"/>
            <a:ext cx="10948182" cy="3826311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entred body content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6696" y="6000824"/>
            <a:ext cx="1039504" cy="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44507" r="18730" b="44601"/>
          <a:stretch>
            <a:fillRect/>
          </a:stretch>
        </p:blipFill>
        <p:spPr bwMode="auto">
          <a:xfrm>
            <a:off x="7469140" y="6014429"/>
            <a:ext cx="28606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28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88118"/>
            <a:ext cx="10820400" cy="3826311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ADC9-B1B3-4E51-9C82-3A879EBF8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2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3-HD-BTM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268" y="356827"/>
            <a:ext cx="1295538" cy="94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44507" r="18730" b="44601"/>
          <a:stretch>
            <a:fillRect/>
          </a:stretch>
        </p:blipFill>
        <p:spPr bwMode="auto">
          <a:xfrm>
            <a:off x="2284413" y="242888"/>
            <a:ext cx="28590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68" y="727775"/>
            <a:ext cx="10820399" cy="2801935"/>
          </a:xfrm>
        </p:spPr>
        <p:txBody>
          <a:bodyPr anchor="b"/>
          <a:lstStyle>
            <a:lvl1pPr algn="r">
              <a:defRPr sz="4000">
                <a:solidFill>
                  <a:srgbClr val="1F2867"/>
                </a:solidFill>
                <a:latin typeface="Arial Black" panose="020B0A04020102020204" pitchFamily="34" charset="0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0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3338" y="6021387"/>
            <a:ext cx="10208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44507" r="18730" b="44601"/>
          <a:stretch>
            <a:fillRect/>
          </a:stretch>
        </p:blipFill>
        <p:spPr bwMode="auto">
          <a:xfrm>
            <a:off x="7332663" y="6021388"/>
            <a:ext cx="28606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80" y="947272"/>
            <a:ext cx="11252916" cy="1293028"/>
          </a:xfrm>
        </p:spPr>
        <p:txBody>
          <a:bodyPr/>
          <a:lstStyle>
            <a:lvl1pPr>
              <a:defRPr>
                <a:solidFill>
                  <a:srgbClr val="1F2867"/>
                </a:solidFill>
                <a:latin typeface="Arial Black" panose="020B0A04020102020204" pitchFamily="34" charset="0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30A3-F473-484A-BF18-E5252B246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0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title, no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6607" y="6021387"/>
            <a:ext cx="10208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44507" r="18730" b="44601"/>
          <a:stretch>
            <a:fillRect/>
          </a:stretch>
        </p:blipFill>
        <p:spPr bwMode="auto">
          <a:xfrm>
            <a:off x="7332663" y="6021388"/>
            <a:ext cx="28606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50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2555" y="6011659"/>
            <a:ext cx="1034200" cy="75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44507" r="18730" b="44601"/>
          <a:stretch>
            <a:fillRect/>
          </a:stretch>
        </p:blipFill>
        <p:spPr bwMode="auto">
          <a:xfrm>
            <a:off x="7332663" y="6021388"/>
            <a:ext cx="28606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26633"/>
            <a:ext cx="4114800" cy="1600200"/>
          </a:xfrm>
        </p:spPr>
        <p:txBody>
          <a:bodyPr anchor="b"/>
          <a:lstStyle>
            <a:lvl1pPr algn="l">
              <a:defRPr sz="3200">
                <a:solidFill>
                  <a:srgbClr val="1F2867"/>
                </a:solidFill>
                <a:latin typeface="Arial Black" panose="020B0A04020102020204" pitchFamily="34" charset="0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26833"/>
            <a:ext cx="4114800" cy="249517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499078" y="1326633"/>
            <a:ext cx="4693477" cy="4095373"/>
          </a:xfrm>
        </p:spPr>
        <p:txBody>
          <a:bodyPr rtlCol="0">
            <a:normAutofit/>
          </a:bodyPr>
          <a:lstStyle/>
          <a:p>
            <a:pPr lvl="0"/>
            <a:endParaRPr lang="en-NZ" noProof="0"/>
          </a:p>
        </p:txBody>
      </p:sp>
    </p:spTree>
    <p:extLst>
      <p:ext uri="{BB962C8B-B14F-4D97-AF65-F5344CB8AC3E}">
        <p14:creationId xmlns:p14="http://schemas.microsoft.com/office/powerpoint/2010/main" val="181493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mag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7195-3FBF-4329-A15F-DA7D75FAD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6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761999"/>
            <a:ext cx="10820400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1F28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1F28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1F28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4E62-0FE8-42F3-95E8-F0C7AE155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4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879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763588"/>
            <a:ext cx="108204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GENERAL ASSEMBLY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203EF6-7459-40E4-9085-100B4072A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rgbClr val="1F2867"/>
          </a:solidFill>
          <a:latin typeface="Arial Black" panose="020B0A04020102020204" pitchFamily="34" charset="0"/>
          <a:ea typeface="Aharoni" panose="02010803020104030203"/>
          <a:cs typeface="Aharoni" panose="02010803020104030203" pitchFamily="2" charset="-79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F2867"/>
          </a:solidFill>
          <a:latin typeface="Arial Black" panose="020B0A04020102020204" pitchFamily="34" charset="0"/>
          <a:ea typeface="Aharoni" panose="02010803020104030203"/>
          <a:cs typeface="Aharoni" panose="02010803020104030203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F2867"/>
          </a:solidFill>
          <a:latin typeface="Arial Black" panose="020B0A04020102020204" pitchFamily="34" charset="0"/>
          <a:ea typeface="Aharoni" panose="02010803020104030203"/>
          <a:cs typeface="Aharoni" panose="02010803020104030203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F2867"/>
          </a:solidFill>
          <a:latin typeface="Arial Black" panose="020B0A04020102020204" pitchFamily="34" charset="0"/>
          <a:ea typeface="Aharoni" panose="02010803020104030203"/>
          <a:cs typeface="Aharoni" panose="02010803020104030203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F2867"/>
          </a:solidFill>
          <a:latin typeface="Arial Black" panose="020B0A04020102020204" pitchFamily="34" charset="0"/>
          <a:ea typeface="Aharoni" panose="02010803020104030203"/>
          <a:cs typeface="Aharoni" panose="02010803020104030203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F2867"/>
          </a:solidFill>
          <a:latin typeface="Arial Black" panose="020B0A04020102020204" pitchFamily="34" charset="0"/>
          <a:ea typeface="Aharoni" panose="02010803020104030203"/>
          <a:cs typeface="Aharoni" panose="02010803020104030203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F2867"/>
          </a:solidFill>
          <a:latin typeface="Arial Black" panose="020B0A04020102020204" pitchFamily="34" charset="0"/>
          <a:ea typeface="Aharoni" panose="02010803020104030203"/>
          <a:cs typeface="Aharoni" panose="02010803020104030203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F2867"/>
          </a:solidFill>
          <a:latin typeface="Arial Black" panose="020B0A04020102020204" pitchFamily="34" charset="0"/>
          <a:ea typeface="Aharoni" panose="02010803020104030203"/>
          <a:cs typeface="Aharoni" panose="02010803020104030203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F2867"/>
          </a:solidFill>
          <a:latin typeface="Arial Black" panose="020B0A04020102020204" pitchFamily="34" charset="0"/>
          <a:ea typeface="Aharoni" panose="02010803020104030203"/>
          <a:cs typeface="Aharoni" panose="02010803020104030203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04652"/>
          </a:solidFill>
          <a:latin typeface="Aharoni" panose="02010803020104030203" pitchFamily="2" charset="-79"/>
          <a:ea typeface="Aharoni" panose="02010803020104030203"/>
          <a:cs typeface="Aharoni" panose="02010803020104030203" pitchFamily="2" charset="-79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04652"/>
          </a:solidFill>
          <a:latin typeface="Aharoni" panose="02010803020104030203" pitchFamily="2" charset="-79"/>
          <a:ea typeface="Aharoni" panose="02010803020104030203"/>
          <a:cs typeface="Aharoni" panose="02010803020104030203" pitchFamily="2" charset="-79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04652"/>
          </a:solidFill>
          <a:latin typeface="Aharoni" panose="02010803020104030203" pitchFamily="2" charset="-79"/>
          <a:ea typeface="Aharoni" panose="02010803020104030203"/>
          <a:cs typeface="Aharoni" panose="02010803020104030203" pitchFamily="2" charset="-79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04652"/>
          </a:solidFill>
          <a:latin typeface="Aharoni" panose="02010803020104030203" pitchFamily="2" charset="-79"/>
          <a:ea typeface="Aharoni" panose="02010803020104030203"/>
          <a:cs typeface="Aharoni" panose="02010803020104030203" pitchFamily="2" charset="-79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04652"/>
          </a:solidFill>
          <a:latin typeface="Aharoni" panose="02010803020104030203" pitchFamily="2" charset="-79"/>
          <a:ea typeface="Aharoni" panose="02010803020104030203"/>
          <a:cs typeface="Aharoni" panose="02010803020104030203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byterian.org.nz/about-us/general-assembly/general-assembly-20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9175" y="1803400"/>
            <a:ext cx="7735888" cy="1825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smtClean="0">
                <a:ea typeface="+mj-ea"/>
              </a:rPr>
              <a:t>Summary of decisions</a:t>
            </a:r>
            <a:endParaRPr lang="en-NZ" dirty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632200"/>
            <a:ext cx="7631113" cy="685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NZ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General Assembly 2021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Online 29-30 Sept</a:t>
            </a:r>
            <a:endParaRPr lang="en-NZ" dirty="0">
              <a:solidFill>
                <a:schemeClr val="bg2">
                  <a:lumMod val="50000"/>
                </a:schemeClr>
              </a:solidFill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1803400"/>
            <a:ext cx="3772822" cy="276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62352"/>
            <a:ext cx="10807700" cy="12938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NZ" dirty="0" err="1" smtClean="0">
                <a:ea typeface="+mj-ea"/>
              </a:rPr>
              <a:t>Turakina</a:t>
            </a:r>
            <a:r>
              <a:rPr lang="en-NZ" dirty="0" smtClean="0">
                <a:ea typeface="+mj-ea"/>
              </a:rPr>
              <a:t> funds</a:t>
            </a:r>
            <a:r>
              <a:rPr lang="en-NZ" dirty="0">
                <a:ea typeface="+mj-ea"/>
              </a:rPr>
              <a:t/>
            </a:r>
            <a:br>
              <a:rPr lang="en-NZ" dirty="0">
                <a:ea typeface="+mj-ea"/>
              </a:rPr>
            </a:br>
            <a:endParaRPr lang="en-NZ" dirty="0">
              <a:ea typeface="+mj-e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2187575"/>
            <a:ext cx="10947400" cy="38274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It was agreed that </a:t>
            </a:r>
            <a:r>
              <a:rPr lang="en-US" altLang="en-US" dirty="0">
                <a:solidFill>
                  <a:srgbClr val="504652"/>
                </a:solidFill>
                <a:latin typeface="+mj-lt"/>
                <a:cs typeface="Aharoni" panose="02010803020104030203"/>
              </a:rPr>
              <a:t>the balance of the funds from the winding up of the </a:t>
            </a:r>
            <a:r>
              <a:rPr lang="en-US" altLang="en-US" dirty="0" err="1">
                <a:solidFill>
                  <a:srgbClr val="504652"/>
                </a:solidFill>
                <a:latin typeface="+mj-lt"/>
                <a:cs typeface="Aharoni" panose="02010803020104030203"/>
              </a:rPr>
              <a:t>Turakina</a:t>
            </a:r>
            <a:r>
              <a:rPr lang="en-US" altLang="en-US" dirty="0">
                <a:solidFill>
                  <a:srgbClr val="504652"/>
                </a:solidFill>
                <a:latin typeface="+mj-lt"/>
                <a:cs typeface="Aharoni" panose="02010803020104030203"/>
              </a:rPr>
              <a:t> </a:t>
            </a:r>
            <a:r>
              <a:rPr lang="en-US" altLang="en-US" dirty="0" err="1">
                <a:solidFill>
                  <a:srgbClr val="504652"/>
                </a:solidFill>
                <a:latin typeface="+mj-lt"/>
                <a:cs typeface="Aharoni" panose="02010803020104030203"/>
              </a:rPr>
              <a:t>Ngā</a:t>
            </a:r>
            <a:r>
              <a:rPr lang="en-US" altLang="en-US" dirty="0">
                <a:solidFill>
                  <a:srgbClr val="504652"/>
                </a:solidFill>
                <a:latin typeface="+mj-lt"/>
                <a:cs typeface="Aharoni" panose="02010803020104030203"/>
              </a:rPr>
              <a:t>  Hara Trust be transferred to </a:t>
            </a:r>
            <a:r>
              <a:rPr lang="en-US" altLang="en-US" dirty="0" err="1">
                <a:solidFill>
                  <a:srgbClr val="504652"/>
                </a:solidFill>
                <a:latin typeface="+mj-lt"/>
                <a:cs typeface="Aharoni" panose="02010803020104030203"/>
              </a:rPr>
              <a:t>Te</a:t>
            </a:r>
            <a:r>
              <a:rPr lang="en-US" altLang="en-US" dirty="0">
                <a:solidFill>
                  <a:srgbClr val="504652"/>
                </a:solidFill>
                <a:latin typeface="+mj-lt"/>
                <a:cs typeface="Aharoni" panose="02010803020104030203"/>
              </a:rPr>
              <a:t> Aka </a:t>
            </a:r>
            <a:r>
              <a:rPr lang="en-US" altLang="en-US" dirty="0" err="1">
                <a:solidFill>
                  <a:srgbClr val="504652"/>
                </a:solidFill>
                <a:latin typeface="+mj-lt"/>
                <a:cs typeface="Aharoni" panose="02010803020104030203"/>
              </a:rPr>
              <a:t>Puaho</a:t>
            </a:r>
            <a:r>
              <a:rPr lang="en-US" altLang="en-US" dirty="0">
                <a:solidFill>
                  <a:srgbClr val="504652"/>
                </a:solidFill>
                <a:latin typeface="+mj-lt"/>
                <a:cs typeface="Aharoni" panose="02010803020104030203"/>
              </a:rPr>
              <a:t>.    </a:t>
            </a:r>
            <a:br>
              <a:rPr lang="en-US" altLang="en-US" dirty="0">
                <a:solidFill>
                  <a:srgbClr val="504652"/>
                </a:solidFill>
                <a:latin typeface="+mj-lt"/>
                <a:cs typeface="Aharoni" panose="02010803020104030203"/>
              </a:rPr>
            </a:br>
            <a:endParaRPr lang="en-NZ" altLang="en-US" dirty="0" smtClean="0">
              <a:solidFill>
                <a:srgbClr val="504652"/>
              </a:solidFill>
              <a:latin typeface="+mj-lt"/>
              <a:cs typeface="Aharoni" panose="02010803020104030203"/>
            </a:endParaRPr>
          </a:p>
        </p:txBody>
      </p:sp>
    </p:spTree>
    <p:extLst>
      <p:ext uri="{BB962C8B-B14F-4D97-AF65-F5344CB8AC3E}">
        <p14:creationId xmlns:p14="http://schemas.microsoft.com/office/powerpoint/2010/main" val="6680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15241" y="779175"/>
            <a:ext cx="10807700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 err="1" smtClean="0">
                <a:ea typeface="+mj-ea"/>
              </a:rPr>
              <a:t>COOPErative</a:t>
            </a:r>
            <a:r>
              <a:rPr lang="en-NZ" dirty="0" smtClean="0">
                <a:ea typeface="+mj-ea"/>
              </a:rPr>
              <a:t> ventures</a:t>
            </a:r>
            <a:endParaRPr lang="en-NZ" dirty="0">
              <a:ea typeface="+mj-ea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45391" y="1976005"/>
            <a:ext cx="10947400" cy="38274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Assembly approved four corrections </a:t>
            </a:r>
            <a:r>
              <a:rPr lang="en-NZ" dirty="0">
                <a:latin typeface="+mj-lt"/>
                <a:cs typeface="Aharoni"/>
              </a:rPr>
              <a:t>(2.1.7; 3.4.3</a:t>
            </a:r>
            <a:r>
              <a:rPr lang="en-NZ" dirty="0" smtClean="0">
                <a:latin typeface="+mj-lt"/>
                <a:cs typeface="Aharoni"/>
              </a:rPr>
              <a:t>; omitting </a:t>
            </a:r>
            <a:r>
              <a:rPr lang="en-NZ" dirty="0">
                <a:latin typeface="+mj-lt"/>
                <a:cs typeface="Aharoni"/>
              </a:rPr>
              <a:t>3.4.4; </a:t>
            </a:r>
            <a:r>
              <a:rPr lang="en-NZ" dirty="0" smtClean="0">
                <a:latin typeface="+mj-lt"/>
                <a:cs typeface="Aharoni"/>
              </a:rPr>
              <a:t>and 3.4.2</a:t>
            </a:r>
            <a:r>
              <a:rPr lang="en-NZ" dirty="0">
                <a:latin typeface="+mj-lt"/>
                <a:cs typeface="Aharoni"/>
              </a:rPr>
              <a:t>) </a:t>
            </a:r>
            <a:r>
              <a:rPr lang="en-US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of the Procedures for Cooperative Ventures (2018).</a:t>
            </a:r>
          </a:p>
          <a:p>
            <a:r>
              <a:rPr lang="en-US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Cooperative Ventures </a:t>
            </a:r>
            <a:r>
              <a:rPr lang="en-US" altLang="en-US" dirty="0">
                <a:solidFill>
                  <a:srgbClr val="504652"/>
                </a:solidFill>
                <a:latin typeface="+mj-lt"/>
                <a:cs typeface="Aharoni" panose="02010803020104030203"/>
              </a:rPr>
              <a:t>will </a:t>
            </a:r>
            <a:r>
              <a:rPr lang="en-US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support </a:t>
            </a:r>
            <a:r>
              <a:rPr lang="en-US" altLang="en-US" dirty="0">
                <a:solidFill>
                  <a:srgbClr val="504652"/>
                </a:solidFill>
                <a:latin typeface="+mj-lt"/>
                <a:cs typeface="Aharoni" panose="02010803020104030203"/>
              </a:rPr>
              <a:t>the work of the Partner Churches through a common assessment mechanism overseen by the Resource Allocation </a:t>
            </a:r>
            <a:r>
              <a:rPr lang="en-US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Group, and this Group will determine assessment collected by national </a:t>
            </a:r>
            <a:r>
              <a:rPr lang="en-US" altLang="en-US" dirty="0">
                <a:solidFill>
                  <a:srgbClr val="504652"/>
                </a:solidFill>
                <a:latin typeface="+mj-lt"/>
                <a:cs typeface="Aharoni" panose="02010803020104030203"/>
              </a:rPr>
              <a:t>Convening </a:t>
            </a:r>
            <a:r>
              <a:rPr lang="en-US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Partner.</a:t>
            </a:r>
          </a:p>
          <a:p>
            <a:r>
              <a:rPr lang="en-US" altLang="en-US" dirty="0" smtClean="0">
                <a:solidFill>
                  <a:srgbClr val="504652"/>
                </a:solidFill>
                <a:latin typeface="+mn-lt"/>
                <a:cs typeface="Aharoni" panose="02010803020104030203"/>
              </a:rPr>
              <a:t>Assembly </a:t>
            </a:r>
            <a:r>
              <a:rPr lang="en-US" altLang="en-US" dirty="0">
                <a:solidFill>
                  <a:srgbClr val="504652"/>
                </a:solidFill>
                <a:latin typeface="+mn-lt"/>
                <a:cs typeface="Aharoni" panose="02010803020104030203"/>
              </a:rPr>
              <a:t>ratified the withdrawal of the Congregational Union as a Partner Church of UCANZ.</a:t>
            </a:r>
            <a:r>
              <a:rPr lang="en-NZ" altLang="en-US" dirty="0">
                <a:solidFill>
                  <a:srgbClr val="504652"/>
                </a:solidFill>
                <a:latin typeface="+mn-lt"/>
                <a:cs typeface="Aharoni" panose="02010803020104030203"/>
              </a:rPr>
              <a:t> </a:t>
            </a:r>
          </a:p>
          <a:p>
            <a:pPr marL="0" indent="0">
              <a:buNone/>
            </a:pPr>
            <a:endParaRPr lang="en-US" altLang="en-US" dirty="0" smtClean="0">
              <a:solidFill>
                <a:srgbClr val="504652"/>
              </a:solidFill>
              <a:latin typeface="+mn-lt"/>
              <a:cs typeface="Aharoni" panose="02010803020104030203"/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504652"/>
              </a:solidFill>
              <a:latin typeface="+mn-lt"/>
              <a:cs typeface="Aharoni" panose="02010803020104030203"/>
            </a:endParaRPr>
          </a:p>
        </p:txBody>
      </p:sp>
    </p:spTree>
    <p:extLst>
      <p:ext uri="{BB962C8B-B14F-4D97-AF65-F5344CB8AC3E}">
        <p14:creationId xmlns:p14="http://schemas.microsoft.com/office/powerpoint/2010/main" val="23342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85800" y="1333356"/>
            <a:ext cx="10807700" cy="12938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Mahi </a:t>
            </a:r>
            <a:r>
              <a:rPr lang="en-US" dirty="0" err="1">
                <a:ea typeface="+mj-ea"/>
              </a:rPr>
              <a:t>Tahi</a:t>
            </a:r>
            <a:r>
              <a:rPr lang="en-US" dirty="0">
                <a:ea typeface="+mj-ea"/>
              </a:rPr>
              <a:t> I </a:t>
            </a:r>
            <a:r>
              <a:rPr lang="en-US" dirty="0" err="1">
                <a:ea typeface="+mj-ea"/>
              </a:rPr>
              <a:t>te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Roopu</a:t>
            </a:r>
            <a:r>
              <a:rPr lang="en-US" dirty="0">
                <a:ea typeface="+mj-ea"/>
              </a:rPr>
              <a:t> Mahi – Working </a:t>
            </a:r>
            <a:r>
              <a:rPr lang="en-US" dirty="0" smtClean="0">
                <a:ea typeface="+mj-ea"/>
              </a:rPr>
              <a:t>Together</a:t>
            </a:r>
            <a:endParaRPr lang="en-NZ" dirty="0">
              <a:ea typeface="+mj-ea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2627168"/>
            <a:ext cx="10947400" cy="3827463"/>
          </a:xfrm>
        </p:spPr>
        <p:txBody>
          <a:bodyPr/>
          <a:lstStyle/>
          <a:p>
            <a:r>
              <a:rPr lang="en-US" altLang="en-US" dirty="0">
                <a:solidFill>
                  <a:srgbClr val="504652"/>
                </a:solidFill>
                <a:latin typeface="+mn-lt"/>
                <a:cs typeface="Aharoni" panose="02010803020104030203"/>
              </a:rPr>
              <a:t>Assembly agreed to the establishment of two work groups – one to continue the discussion on the </a:t>
            </a:r>
            <a:r>
              <a:rPr lang="en-US" altLang="en-US" dirty="0" smtClean="0">
                <a:solidFill>
                  <a:srgbClr val="504652"/>
                </a:solidFill>
                <a:latin typeface="+mn-lt"/>
                <a:cs typeface="Aharoni" panose="02010803020104030203"/>
              </a:rPr>
              <a:t>issues </a:t>
            </a:r>
            <a:r>
              <a:rPr lang="en-US" altLang="en-US" dirty="0">
                <a:solidFill>
                  <a:srgbClr val="504652"/>
                </a:solidFill>
                <a:latin typeface="+mn-lt"/>
                <a:cs typeface="Aharoni" panose="02010803020104030203"/>
              </a:rPr>
              <a:t>raised by </a:t>
            </a:r>
            <a:r>
              <a:rPr lang="en-US" altLang="en-US" dirty="0" err="1">
                <a:solidFill>
                  <a:srgbClr val="504652"/>
                </a:solidFill>
                <a:latin typeface="+mn-lt"/>
                <a:cs typeface="Aharoni" panose="02010803020104030203"/>
              </a:rPr>
              <a:t>Te</a:t>
            </a:r>
            <a:r>
              <a:rPr lang="en-US" altLang="en-US" dirty="0">
                <a:solidFill>
                  <a:srgbClr val="504652"/>
                </a:solidFill>
                <a:latin typeface="+mn-lt"/>
                <a:cs typeface="Aharoni" panose="02010803020104030203"/>
              </a:rPr>
              <a:t> Mahi </a:t>
            </a:r>
            <a:r>
              <a:rPr lang="en-US" altLang="en-US" dirty="0" err="1">
                <a:solidFill>
                  <a:srgbClr val="504652"/>
                </a:solidFill>
                <a:latin typeface="+mn-lt"/>
                <a:cs typeface="Aharoni" panose="02010803020104030203"/>
              </a:rPr>
              <a:t>Tahi</a:t>
            </a:r>
            <a:r>
              <a:rPr lang="en-US" altLang="en-US" dirty="0">
                <a:solidFill>
                  <a:srgbClr val="504652"/>
                </a:solidFill>
                <a:latin typeface="+mn-lt"/>
                <a:cs typeface="Aharoni" panose="02010803020104030203"/>
              </a:rPr>
              <a:t> I </a:t>
            </a:r>
            <a:r>
              <a:rPr lang="en-US" altLang="en-US" dirty="0" err="1">
                <a:solidFill>
                  <a:srgbClr val="504652"/>
                </a:solidFill>
                <a:latin typeface="+mn-lt"/>
                <a:cs typeface="Aharoni" panose="02010803020104030203"/>
              </a:rPr>
              <a:t>te</a:t>
            </a:r>
            <a:r>
              <a:rPr lang="en-US" altLang="en-US" dirty="0">
                <a:solidFill>
                  <a:srgbClr val="504652"/>
                </a:solidFill>
                <a:latin typeface="+mn-lt"/>
                <a:cs typeface="Aharoni" panose="02010803020104030203"/>
              </a:rPr>
              <a:t> </a:t>
            </a:r>
            <a:r>
              <a:rPr lang="en-US" altLang="en-US" dirty="0" err="1">
                <a:solidFill>
                  <a:srgbClr val="504652"/>
                </a:solidFill>
                <a:latin typeface="+mn-lt"/>
                <a:cs typeface="Aharoni" panose="02010803020104030203"/>
              </a:rPr>
              <a:t>Roopu</a:t>
            </a:r>
            <a:r>
              <a:rPr lang="en-US" altLang="en-US" dirty="0">
                <a:solidFill>
                  <a:srgbClr val="504652"/>
                </a:solidFill>
                <a:latin typeface="+mn-lt"/>
                <a:cs typeface="Aharoni" panose="02010803020104030203"/>
              </a:rPr>
              <a:t> Mahi in regard to the discernment of a strategic direction for the </a:t>
            </a:r>
            <a:r>
              <a:rPr lang="en-US" altLang="en-US" dirty="0" smtClean="0">
                <a:solidFill>
                  <a:srgbClr val="504652"/>
                </a:solidFill>
                <a:latin typeface="+mn-lt"/>
                <a:cs typeface="Aharoni" panose="02010803020104030203"/>
              </a:rPr>
              <a:t>Church, and </a:t>
            </a:r>
            <a:r>
              <a:rPr lang="en-US" altLang="en-US" dirty="0">
                <a:solidFill>
                  <a:srgbClr val="504652"/>
                </a:solidFill>
                <a:latin typeface="+mn-lt"/>
                <a:cs typeface="Aharoni" panose="02010803020104030203"/>
              </a:rPr>
              <a:t>to report back to the next General Assembly</a:t>
            </a:r>
            <a:r>
              <a:rPr lang="en-US" altLang="en-US" dirty="0" smtClean="0">
                <a:solidFill>
                  <a:srgbClr val="504652"/>
                </a:solidFill>
                <a:latin typeface="+mn-lt"/>
                <a:cs typeface="Aharoni" panose="02010803020104030203"/>
              </a:rPr>
              <a:t>.</a:t>
            </a:r>
          </a:p>
          <a:p>
            <a:r>
              <a:rPr lang="en-US" altLang="en-US" dirty="0">
                <a:solidFill>
                  <a:srgbClr val="504652"/>
                </a:solidFill>
                <a:latin typeface="+mn-lt"/>
                <a:cs typeface="Aharoni" panose="02010803020104030203"/>
              </a:rPr>
              <a:t>The second </a:t>
            </a:r>
            <a:r>
              <a:rPr lang="en-US" altLang="en-US" dirty="0" smtClean="0">
                <a:solidFill>
                  <a:srgbClr val="504652"/>
                </a:solidFill>
                <a:latin typeface="+mn-lt"/>
                <a:cs typeface="Aharoni" panose="02010803020104030203"/>
              </a:rPr>
              <a:t>workgroup, </a:t>
            </a:r>
            <a:r>
              <a:rPr lang="en-US" altLang="en-US" dirty="0">
                <a:solidFill>
                  <a:srgbClr val="504652"/>
                </a:solidFill>
                <a:latin typeface="+mn-lt"/>
                <a:cs typeface="Aharoni" panose="02010803020104030203"/>
              </a:rPr>
              <a:t>in consultation with the Doctrine Core Group, </a:t>
            </a:r>
            <a:r>
              <a:rPr lang="en-US" altLang="en-US" dirty="0" smtClean="0">
                <a:solidFill>
                  <a:srgbClr val="504652"/>
                </a:solidFill>
                <a:latin typeface="+mn-lt"/>
                <a:cs typeface="Aharoni" panose="02010803020104030203"/>
              </a:rPr>
              <a:t>to work </a:t>
            </a:r>
            <a:r>
              <a:rPr lang="en-US" altLang="en-US" dirty="0">
                <a:solidFill>
                  <a:srgbClr val="504652"/>
                </a:solidFill>
                <a:latin typeface="+mn-lt"/>
                <a:cs typeface="Aharoni" panose="02010803020104030203"/>
              </a:rPr>
              <a:t>on the Five Faces of </a:t>
            </a:r>
            <a:r>
              <a:rPr lang="en-US" altLang="en-US" dirty="0" smtClean="0">
                <a:solidFill>
                  <a:srgbClr val="504652"/>
                </a:solidFill>
                <a:latin typeface="+mn-lt"/>
                <a:cs typeface="Aharoni" panose="02010803020104030203"/>
              </a:rPr>
              <a:t>Mission (including </a:t>
            </a:r>
            <a:r>
              <a:rPr lang="en-US" altLang="en-US" dirty="0">
                <a:solidFill>
                  <a:srgbClr val="504652"/>
                </a:solidFill>
                <a:latin typeface="+mn-lt"/>
                <a:cs typeface="Aharoni" panose="02010803020104030203"/>
              </a:rPr>
              <a:t>a review and </a:t>
            </a:r>
            <a:r>
              <a:rPr lang="en-US" altLang="en-US" dirty="0" smtClean="0">
                <a:solidFill>
                  <a:srgbClr val="504652"/>
                </a:solidFill>
                <a:latin typeface="+mn-lt"/>
                <a:cs typeface="Aharoni" panose="02010803020104030203"/>
              </a:rPr>
              <a:t>update) </a:t>
            </a:r>
            <a:r>
              <a:rPr lang="en-US" altLang="en-US" dirty="0">
                <a:solidFill>
                  <a:srgbClr val="504652"/>
                </a:solidFill>
                <a:latin typeface="+mn-lt"/>
                <a:cs typeface="Aharoni" panose="02010803020104030203"/>
              </a:rPr>
              <a:t>and bring recommendations to the next General Assembly.</a:t>
            </a:r>
            <a:endParaRPr lang="en-NZ" altLang="en-US" dirty="0" smtClean="0">
              <a:solidFill>
                <a:srgbClr val="504652"/>
              </a:solidFill>
              <a:latin typeface="+mn-lt"/>
              <a:cs typeface="Aharoni" panose="020108030201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8452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3588"/>
            <a:ext cx="10807700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ea typeface="+mj-ea"/>
              </a:rPr>
              <a:t>Book of Order changes</a:t>
            </a:r>
            <a:br>
              <a:rPr lang="en-NZ" dirty="0">
                <a:ea typeface="+mj-ea"/>
              </a:rPr>
            </a:br>
            <a:endParaRPr lang="en-NZ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3600"/>
            <a:ext cx="10947400" cy="44608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NZ" sz="4500" dirty="0">
                <a:latin typeface="+mj-lt"/>
              </a:rPr>
              <a:t>A range of </a:t>
            </a:r>
            <a:r>
              <a:rPr lang="en-US" sz="4500" dirty="0">
                <a:latin typeface="+mj-lt"/>
              </a:rPr>
              <a:t>changes to Book of Order provisions were adopted </a:t>
            </a:r>
            <a:r>
              <a:rPr lang="en-NZ" sz="4500" dirty="0">
                <a:latin typeface="+mj-lt"/>
              </a:rPr>
              <a:t>by General Assembly.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4500" dirty="0">
                <a:latin typeface="+mj-lt"/>
              </a:rPr>
              <a:t>Assembly adopted </a:t>
            </a:r>
            <a:r>
              <a:rPr lang="en-US" sz="4500" dirty="0">
                <a:latin typeface="+mj-lt"/>
              </a:rPr>
              <a:t>changes to Book of Order provisions regarding disciplinary matters, emergency </a:t>
            </a:r>
            <a:r>
              <a:rPr lang="en-US" sz="4500" dirty="0" smtClean="0">
                <a:latin typeface="+mj-lt"/>
              </a:rPr>
              <a:t>assemblies, how </a:t>
            </a:r>
            <a:r>
              <a:rPr lang="en-US" sz="4500" dirty="0" err="1" smtClean="0">
                <a:latin typeface="+mj-lt"/>
              </a:rPr>
              <a:t>Te</a:t>
            </a:r>
            <a:r>
              <a:rPr lang="en-US" sz="4500" dirty="0" smtClean="0">
                <a:latin typeface="+mj-lt"/>
              </a:rPr>
              <a:t> </a:t>
            </a:r>
            <a:r>
              <a:rPr lang="en-US" sz="4500" dirty="0">
                <a:latin typeface="+mj-lt"/>
              </a:rPr>
              <a:t>Aka </a:t>
            </a:r>
            <a:r>
              <a:rPr lang="en-US" sz="4500" dirty="0" err="1">
                <a:latin typeface="+mj-lt"/>
              </a:rPr>
              <a:t>Puaho</a:t>
            </a:r>
            <a:r>
              <a:rPr lang="en-US" sz="4500" dirty="0">
                <a:latin typeface="+mj-lt"/>
              </a:rPr>
              <a:t> commissioners are appointed to Assembly.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500" dirty="0">
                <a:latin typeface="+mj-lt"/>
              </a:rPr>
              <a:t>Changes had been adopted ad interim at the 2018 General </a:t>
            </a:r>
            <a:r>
              <a:rPr lang="en-US" sz="4500" dirty="0" smtClean="0">
                <a:latin typeface="+mj-lt"/>
              </a:rPr>
              <a:t>Assembly </a:t>
            </a:r>
            <a:r>
              <a:rPr lang="en-US" sz="4500" dirty="0">
                <a:latin typeface="+mj-lt"/>
              </a:rPr>
              <a:t>and </a:t>
            </a:r>
            <a:r>
              <a:rPr lang="en-US" sz="4500" dirty="0" smtClean="0">
                <a:latin typeface="+mj-lt"/>
              </a:rPr>
              <a:t>were ratified </a:t>
            </a:r>
            <a:r>
              <a:rPr lang="en-US" sz="4500" dirty="0">
                <a:latin typeface="+mj-lt"/>
              </a:rPr>
              <a:t>by </a:t>
            </a:r>
            <a:r>
              <a:rPr lang="en-US" sz="4500" dirty="0" smtClean="0">
                <a:latin typeface="+mj-lt"/>
              </a:rPr>
              <a:t>Assembly</a:t>
            </a:r>
            <a:r>
              <a:rPr lang="en-US" sz="4500" dirty="0">
                <a:latin typeface="+mj-lt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altLang="en-US" sz="4500" dirty="0">
                <a:solidFill>
                  <a:srgbClr val="504652"/>
                </a:solidFill>
                <a:latin typeface="+mj-lt"/>
                <a:cs typeface="Aharoni" panose="02010803020104030203"/>
              </a:rPr>
              <a:t>Assembly adopted some changes to the Book of Order </a:t>
            </a:r>
            <a:endParaRPr lang="en-NZ" altLang="en-US" sz="4500" dirty="0" smtClean="0">
              <a:solidFill>
                <a:srgbClr val="504652"/>
              </a:solidFill>
              <a:latin typeface="+mj-lt"/>
              <a:cs typeface="Aharoni" panose="02010803020104030203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NZ" altLang="en-US" sz="4500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(discipline) as </a:t>
            </a:r>
            <a:r>
              <a:rPr lang="en-NZ" altLang="en-US" sz="4500" dirty="0">
                <a:solidFill>
                  <a:srgbClr val="504652"/>
                </a:solidFill>
                <a:latin typeface="+mj-lt"/>
                <a:cs typeface="Aharoni" panose="02010803020104030203"/>
              </a:rPr>
              <a:t>interim provisions having force until GA next </a:t>
            </a:r>
            <a:r>
              <a:rPr lang="en-NZ" altLang="en-US" sz="4500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meets.</a:t>
            </a:r>
            <a:endParaRPr lang="en-NZ" dirty="0" smtClean="0">
              <a:latin typeface="+mj-lt"/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NZ" dirty="0">
                <a:ea typeface="+mn-ea"/>
              </a:rPr>
              <a:t>	</a:t>
            </a:r>
            <a:r>
              <a:rPr lang="en-NZ" dirty="0" smtClean="0">
                <a:ea typeface="+mn-ea"/>
              </a:rPr>
              <a:t>									</a:t>
            </a:r>
            <a:endParaRPr lang="en-NZ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NZ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3588"/>
            <a:ext cx="10807700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ea typeface="+mj-ea"/>
              </a:rPr>
              <a:t>Book of Order changes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2187575"/>
            <a:ext cx="10947400" cy="3827463"/>
          </a:xfrm>
        </p:spPr>
        <p:txBody>
          <a:bodyPr/>
          <a:lstStyle/>
          <a:p>
            <a:r>
              <a:rPr lang="en-US" dirty="0">
                <a:latin typeface="+mj-lt"/>
              </a:rPr>
              <a:t>Changes </a:t>
            </a:r>
            <a:r>
              <a:rPr lang="en-US" dirty="0" smtClean="0">
                <a:latin typeface="+mj-lt"/>
              </a:rPr>
              <a:t>to provisions adopted mean </a:t>
            </a:r>
            <a:r>
              <a:rPr lang="en-US" dirty="0">
                <a:latin typeface="+mj-lt"/>
              </a:rPr>
              <a:t>that it is now possible to achieve a quorum for an Emergency Assembly.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Assembly </a:t>
            </a:r>
            <a:r>
              <a:rPr lang="en-US" dirty="0">
                <a:latin typeface="+mj-lt"/>
              </a:rPr>
              <a:t>agreed to appoint to General Assembly one minister or elder commissioner per Maori pastorate.</a:t>
            </a:r>
            <a:endParaRPr lang="en-US" dirty="0" smtClean="0">
              <a:latin typeface="+mj-lt"/>
            </a:endParaRPr>
          </a:p>
          <a:p>
            <a:endParaRPr lang="en-NZ" altLang="en-US" dirty="0" smtClean="0">
              <a:solidFill>
                <a:srgbClr val="504652"/>
              </a:solidFill>
              <a:latin typeface="Aharoni" panose="02010803020104030203"/>
              <a:cs typeface="Aharoni" panose="02010803020104030203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3763"/>
            <a:ext cx="10807700" cy="12938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ea typeface="+mj-ea"/>
              </a:rPr>
              <a:t>Book of Order changes </a:t>
            </a:r>
            <a:r>
              <a:rPr lang="en-NZ" dirty="0" smtClean="0">
                <a:ea typeface="+mj-ea"/>
              </a:rPr>
              <a:t>– </a:t>
            </a:r>
            <a:br>
              <a:rPr lang="en-NZ" dirty="0" smtClean="0">
                <a:ea typeface="+mj-ea"/>
              </a:rPr>
            </a:br>
            <a:r>
              <a:rPr lang="en-NZ" dirty="0" smtClean="0">
                <a:ea typeface="+mj-ea"/>
              </a:rPr>
              <a:t>Chapter </a:t>
            </a:r>
            <a:r>
              <a:rPr lang="en-NZ" dirty="0">
                <a:ea typeface="+mj-ea"/>
              </a:rPr>
              <a:t>15 discipline</a:t>
            </a:r>
            <a:br>
              <a:rPr lang="en-NZ" dirty="0">
                <a:ea typeface="+mj-ea"/>
              </a:rPr>
            </a:br>
            <a:endParaRPr lang="en-NZ" dirty="0">
              <a:ea typeface="+mj-ea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2076738"/>
            <a:ext cx="10947400" cy="3827463"/>
          </a:xfrm>
        </p:spPr>
        <p:txBody>
          <a:bodyPr/>
          <a:lstStyle/>
          <a:p>
            <a:r>
              <a:rPr lang="en-NZ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Assembly adopted changes to the provisions in chapter 15 of the Book of Order. </a:t>
            </a:r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changes address issues identified during actual </a:t>
            </a:r>
            <a:r>
              <a:rPr lang="en-US" dirty="0" smtClean="0">
                <a:latin typeface="+mj-lt"/>
              </a:rPr>
              <a:t>proceedings.</a:t>
            </a:r>
          </a:p>
          <a:p>
            <a:r>
              <a:rPr lang="en-NZ" dirty="0">
                <a:latin typeface="+mj-lt"/>
                <a:cs typeface="Aharoni"/>
              </a:rPr>
              <a:t>A</a:t>
            </a:r>
            <a:r>
              <a:rPr lang="en-NZ" dirty="0" smtClean="0">
                <a:latin typeface="+mj-lt"/>
                <a:cs typeface="Aharoni"/>
              </a:rPr>
              <a:t>mendments were adopted </a:t>
            </a:r>
            <a:r>
              <a:rPr lang="en-NZ" dirty="0">
                <a:latin typeface="+mj-lt"/>
                <a:cs typeface="Aharoni"/>
              </a:rPr>
              <a:t>as interim provisions having force until the next General Assembly </a:t>
            </a:r>
            <a:r>
              <a:rPr lang="en-NZ" dirty="0" smtClean="0">
                <a:latin typeface="+mj-lt"/>
                <a:cs typeface="Aharoni"/>
              </a:rPr>
              <a:t>meets.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Under </a:t>
            </a:r>
            <a:r>
              <a:rPr lang="en-US" dirty="0">
                <a:latin typeface="+mj-lt"/>
              </a:rPr>
              <a:t>special legislative procedure provisions church councils and presbyteries have the opportunity to consider rules adopted ad interim in the lead-up to General Assembly</a:t>
            </a:r>
            <a:r>
              <a:rPr lang="en-US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NZ" altLang="en-US" dirty="0" smtClean="0">
              <a:solidFill>
                <a:srgbClr val="504652"/>
              </a:solidFill>
              <a:latin typeface="Aharoni" panose="02010803020104030203"/>
              <a:cs typeface="Aharoni" panose="020108030201040302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151515"/>
            <a:ext cx="10807700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ea typeface="+mj-ea"/>
              </a:rPr>
              <a:t>National Committees</a:t>
            </a:r>
            <a:br>
              <a:rPr lang="en-NZ" dirty="0">
                <a:ea typeface="+mj-ea"/>
              </a:rPr>
            </a:br>
            <a:endParaRPr lang="en-NZ" dirty="0">
              <a:ea typeface="+mj-ea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2187575"/>
            <a:ext cx="10947400" cy="3827463"/>
          </a:xfrm>
        </p:spPr>
        <p:txBody>
          <a:bodyPr/>
          <a:lstStyle/>
          <a:p>
            <a:r>
              <a:rPr lang="en-NZ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Assembly approved two extensions of membership: one on a national church committee, the other on a national work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85800" y="893763"/>
            <a:ext cx="10807700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ea typeface="+mj-ea"/>
              </a:rPr>
              <a:t>Church property commission</a:t>
            </a:r>
            <a:endParaRPr lang="en-US" dirty="0">
              <a:ea typeface="+mj-ea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2187575"/>
            <a:ext cx="10947400" cy="3827463"/>
          </a:xfrm>
        </p:spPr>
        <p:txBody>
          <a:bodyPr/>
          <a:lstStyle/>
          <a:p>
            <a:r>
              <a:rPr lang="en-NZ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Assembly approved the members of the Commission that deals with matters referred to it by the Church property trustees and matters related to the relevant Act.</a:t>
            </a:r>
            <a:endParaRPr lang="en-US" altLang="en-US" dirty="0" smtClean="0">
              <a:solidFill>
                <a:srgbClr val="504652"/>
              </a:solidFill>
              <a:latin typeface="+mj-lt"/>
              <a:cs typeface="Aharoni" panose="020108030201040302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3588"/>
            <a:ext cx="10807700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b="1" dirty="0">
                <a:ea typeface="+mj-ea"/>
              </a:rPr>
              <a:t>Assembly decisions</a:t>
            </a:r>
            <a:r>
              <a:rPr lang="en-NZ" dirty="0">
                <a:ea typeface="+mj-ea"/>
              </a:rPr>
              <a:t/>
            </a:r>
            <a:br>
              <a:rPr lang="en-NZ" dirty="0">
                <a:ea typeface="+mj-ea"/>
              </a:rPr>
            </a:br>
            <a:endParaRPr lang="en-NZ" dirty="0">
              <a:ea typeface="+mj-ea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10947400" cy="280006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NZ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For full details of all the online Assembly decisions, check out the Assembly minutes which will be published on the Church website in </a:t>
            </a:r>
            <a:r>
              <a:rPr lang="en-NZ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November</a:t>
            </a:r>
            <a:r>
              <a:rPr lang="en-NZ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Videos and images are available for download on the Church’s website along with daily news summaries from 29 and 30 September 2021.</a:t>
            </a:r>
          </a:p>
          <a:p>
            <a:pPr marL="0" indent="0" algn="ctr">
              <a:buNone/>
            </a:pPr>
            <a:r>
              <a:rPr lang="en-NZ" altLang="en-US" sz="4800" b="1" dirty="0" smtClean="0">
                <a:solidFill>
                  <a:srgbClr val="504652"/>
                </a:solidFill>
                <a:latin typeface="Aharoni" panose="02010803020104030203"/>
                <a:cs typeface="Aharoni" panose="02010803020104030203"/>
              </a:rPr>
              <a:t/>
            </a:r>
            <a:br>
              <a:rPr lang="en-NZ" altLang="en-US" sz="4800" b="1" dirty="0" smtClean="0">
                <a:solidFill>
                  <a:srgbClr val="504652"/>
                </a:solidFill>
                <a:latin typeface="Aharoni" panose="02010803020104030203"/>
                <a:cs typeface="Aharoni" panose="02010803020104030203"/>
              </a:rPr>
            </a:br>
            <a:r>
              <a:rPr lang="en-NZ" altLang="en-US" sz="2000" b="1" dirty="0">
                <a:solidFill>
                  <a:srgbClr val="504652"/>
                </a:solidFill>
                <a:latin typeface="+mj-lt"/>
                <a:cs typeface="Aharoni" panose="02010803020104030203"/>
                <a:hlinkClick r:id="rId2"/>
              </a:rPr>
              <a:t>https://</a:t>
            </a:r>
            <a:r>
              <a:rPr lang="en-NZ" altLang="en-US" sz="2000" b="1" dirty="0" smtClean="0">
                <a:solidFill>
                  <a:srgbClr val="504652"/>
                </a:solidFill>
                <a:latin typeface="+mj-lt"/>
                <a:cs typeface="Aharoni" panose="02010803020104030203"/>
                <a:hlinkClick r:id="rId2"/>
              </a:rPr>
              <a:t>www.presbyterian.org.nz/about-us/general-assembly/general-assembly-2021</a:t>
            </a:r>
            <a:endParaRPr lang="en-NZ" altLang="en-US" sz="2000" b="1" dirty="0" smtClean="0">
              <a:solidFill>
                <a:srgbClr val="504652"/>
              </a:solidFill>
              <a:latin typeface="+mj-lt"/>
              <a:cs typeface="Aharoni" panose="02010803020104030203"/>
            </a:endParaRPr>
          </a:p>
          <a:p>
            <a:pPr marL="0" indent="0" algn="ctr">
              <a:buNone/>
            </a:pPr>
            <a:endParaRPr lang="en-NZ" altLang="en-US" sz="2000" b="1" dirty="0" smtClean="0">
              <a:solidFill>
                <a:srgbClr val="504652"/>
              </a:solidFill>
              <a:latin typeface="+mj-lt"/>
              <a:cs typeface="Aharoni" panose="02010803020104030203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NZ" altLang="en-US" sz="4800" b="1" dirty="0">
              <a:solidFill>
                <a:srgbClr val="504652"/>
              </a:solidFill>
              <a:latin typeface="Aharoni" panose="02010803020104030203"/>
              <a:cs typeface="Aharoni" panose="02010803020104030203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NZ" altLang="en-US" sz="4800" b="1" dirty="0" smtClean="0">
              <a:solidFill>
                <a:srgbClr val="504652"/>
              </a:solidFill>
              <a:latin typeface="Aharoni" panose="02010803020104030203"/>
              <a:cs typeface="Aharoni" panose="020108030201040302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3588"/>
            <a:ext cx="10807700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 smtClean="0">
                <a:ea typeface="+mj-ea"/>
              </a:rPr>
              <a:t>Moderator Installed</a:t>
            </a:r>
            <a:endParaRPr lang="en-NZ" dirty="0">
              <a:ea typeface="+mj-ea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2187575"/>
            <a:ext cx="10947400" cy="3827463"/>
          </a:xfrm>
        </p:spPr>
        <p:txBody>
          <a:bodyPr/>
          <a:lstStyle/>
          <a:p>
            <a:r>
              <a:rPr lang="en-NZ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Rev Hamish Galloway was installed as the Moderator for 2021-2023 in an online service.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3588"/>
            <a:ext cx="10807700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ea typeface="+mj-ea"/>
              </a:rPr>
              <a:t>MEMORIAL MINUTES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2187575"/>
            <a:ext cx="10947400" cy="3827463"/>
          </a:xfrm>
        </p:spPr>
        <p:txBody>
          <a:bodyPr/>
          <a:lstStyle/>
          <a:p>
            <a:r>
              <a:rPr lang="en-NZ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Assembly approved that Memorial Minutes for 44 ministers be placed in the records of the Assembly.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88" y="5524500"/>
            <a:ext cx="196691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3588"/>
            <a:ext cx="10807700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ea typeface="+mj-ea"/>
              </a:rPr>
              <a:t>Ordination anniversaries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2187575"/>
            <a:ext cx="10947400" cy="3827463"/>
          </a:xfrm>
        </p:spPr>
        <p:txBody>
          <a:bodyPr/>
          <a:lstStyle/>
          <a:p>
            <a:r>
              <a:rPr lang="en-NZ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Assembly acknowledged ordination anniversaries and the Moderator extended warm congratulations to all those who will celebrate these milestones before the next Assembly.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85800" y="763588"/>
            <a:ext cx="10807700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ea typeface="+mj-ea"/>
              </a:rPr>
              <a:t>Moderator designate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2187575"/>
            <a:ext cx="10947400" cy="3827463"/>
          </a:xfrm>
        </p:spPr>
        <p:txBody>
          <a:bodyPr/>
          <a:lstStyle/>
          <a:p>
            <a:r>
              <a:rPr lang="en-NZ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Rev Rose </a:t>
            </a:r>
            <a:r>
              <a:rPr lang="en-NZ" altLang="en-US" dirty="0" err="1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Luxford</a:t>
            </a:r>
            <a:r>
              <a:rPr lang="en-NZ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 was announced as the Moderator-Designate. She will be Moderator of the General Assembly for the period 2023-2025.</a:t>
            </a:r>
          </a:p>
          <a:p>
            <a:endParaRPr lang="en-NZ" altLang="en-US" dirty="0" smtClean="0">
              <a:solidFill>
                <a:srgbClr val="504652"/>
              </a:solidFill>
              <a:latin typeface="+mj-lt"/>
              <a:cs typeface="Aharoni" panose="02010803020104030203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922482" y="541915"/>
            <a:ext cx="10807700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 smtClean="0">
                <a:ea typeface="+mj-ea"/>
              </a:rPr>
              <a:t>Assembly meeting</a:t>
            </a:r>
            <a:endParaRPr lang="en-NZ" dirty="0">
              <a:ea typeface="+mj-ea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52632" y="1647248"/>
            <a:ext cx="10947400" cy="3827463"/>
          </a:xfrm>
        </p:spPr>
        <p:txBody>
          <a:bodyPr/>
          <a:lstStyle/>
          <a:p>
            <a:r>
              <a:rPr lang="en-US" dirty="0" smtClean="0">
                <a:solidFill>
                  <a:srgbClr val="504652"/>
                </a:solidFill>
                <a:latin typeface="+mn-lt"/>
                <a:ea typeface="Microsoft JhengHei" panose="020B0604030504040204" pitchFamily="34" charset="-120"/>
                <a:cs typeface="Aharoni" panose="02010803020104030203"/>
              </a:rPr>
              <a:t>The </a:t>
            </a:r>
            <a:r>
              <a:rPr lang="en-US" dirty="0">
                <a:solidFill>
                  <a:srgbClr val="504652"/>
                </a:solidFill>
                <a:latin typeface="+mn-lt"/>
                <a:ea typeface="Microsoft JhengHei" panose="020B0604030504040204" pitchFamily="34" charset="-120"/>
                <a:cs typeface="Aharoni" panose="02010803020104030203"/>
              </a:rPr>
              <a:t>Assembly ratified the recommendation that a Special Assembly be held in 2022 to attend to business submitted to but not dealt with at the 2021 General Assembly </a:t>
            </a:r>
            <a:r>
              <a:rPr lang="en-US" dirty="0" smtClean="0">
                <a:solidFill>
                  <a:srgbClr val="504652"/>
                </a:solidFill>
                <a:latin typeface="+mn-lt"/>
                <a:ea typeface="Microsoft JhengHei" panose="020B0604030504040204" pitchFamily="34" charset="-120"/>
                <a:cs typeface="Aharoni" panose="02010803020104030203"/>
              </a:rPr>
              <a:t>online</a:t>
            </a:r>
            <a:r>
              <a:rPr lang="en-US" dirty="0">
                <a:solidFill>
                  <a:srgbClr val="504652"/>
                </a:solidFill>
                <a:latin typeface="+mn-lt"/>
                <a:ea typeface="Microsoft JhengHei" panose="020B0604030504040204" pitchFamily="34" charset="-120"/>
                <a:cs typeface="Aharoni" panose="02010803020104030203"/>
              </a:rPr>
              <a:t>. </a:t>
            </a:r>
            <a:r>
              <a:rPr lang="en-NZ" dirty="0" smtClean="0">
                <a:solidFill>
                  <a:srgbClr val="504652"/>
                </a:solidFill>
                <a:latin typeface="+mn-lt"/>
                <a:ea typeface="Microsoft JhengHei" panose="020B0604030504040204" pitchFamily="34" charset="-120"/>
                <a:cs typeface="Aharoni" panose="02010803020104030203"/>
              </a:rPr>
              <a:t> </a:t>
            </a:r>
          </a:p>
          <a:p>
            <a:pPr marL="0" indent="0">
              <a:buNone/>
            </a:pPr>
            <a:endParaRPr lang="en-NZ" dirty="0" smtClean="0">
              <a:solidFill>
                <a:srgbClr val="504652"/>
              </a:solidFill>
              <a:latin typeface="+mn-lt"/>
              <a:ea typeface="Microsoft JhengHei" panose="020B0604030504040204" pitchFamily="34" charset="-120"/>
              <a:cs typeface="Aharoni" panose="02010803020104030203"/>
            </a:endParaRPr>
          </a:p>
          <a:p>
            <a:r>
              <a:rPr lang="en-US" altLang="en-US" dirty="0">
                <a:solidFill>
                  <a:srgbClr val="504652"/>
                </a:solidFill>
                <a:latin typeface="+mj-lt"/>
                <a:cs typeface="Aharoni" panose="02010803020104030203"/>
              </a:rPr>
              <a:t>Assembly adopted a new </a:t>
            </a:r>
            <a:r>
              <a:rPr lang="en-US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provision (BOO</a:t>
            </a:r>
            <a:r>
              <a:rPr lang="en-NZ" altLang="en-US" dirty="0" smtClean="0">
                <a:latin typeface="+mj-lt"/>
                <a:cs typeface="Aharoni"/>
              </a:rPr>
              <a:t> 14.29)</a:t>
            </a:r>
            <a:r>
              <a:rPr lang="en-NZ" dirty="0" smtClean="0">
                <a:latin typeface="+mj-lt"/>
                <a:cs typeface="Aharoni"/>
              </a:rPr>
              <a:t> </a:t>
            </a:r>
            <a:r>
              <a:rPr lang="en-US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relating </a:t>
            </a:r>
            <a:r>
              <a:rPr lang="en-US" altLang="en-US" dirty="0">
                <a:solidFill>
                  <a:srgbClr val="504652"/>
                </a:solidFill>
                <a:latin typeface="+mj-lt"/>
                <a:cs typeface="Aharoni" panose="02010803020104030203"/>
              </a:rPr>
              <a:t>to the date, time and place of General Assembly meetings, which says that in exceptional circumstances, where it is impractical to hold a General Assembly which participants can attend in person, the Council of Assembly may determine that a General Assembly can be held by electronic means.</a:t>
            </a:r>
            <a:endParaRPr lang="en-NZ" altLang="en-US" dirty="0" smtClean="0">
              <a:solidFill>
                <a:srgbClr val="504652"/>
              </a:solidFill>
              <a:latin typeface="+mj-lt"/>
              <a:cs typeface="Aharoni" panose="020108030201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805545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62352"/>
            <a:ext cx="10807700" cy="12938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NZ" dirty="0" smtClean="0">
                <a:ea typeface="+mj-ea"/>
              </a:rPr>
              <a:t>Nominating Committee</a:t>
            </a:r>
            <a:r>
              <a:rPr lang="en-NZ" dirty="0">
                <a:ea typeface="+mj-ea"/>
              </a:rPr>
              <a:t/>
            </a:r>
            <a:br>
              <a:rPr lang="en-NZ" dirty="0">
                <a:ea typeface="+mj-ea"/>
              </a:rPr>
            </a:br>
            <a:endParaRPr lang="en-NZ" dirty="0">
              <a:ea typeface="+mj-e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2187575"/>
            <a:ext cx="10947400" cy="3827463"/>
          </a:xfrm>
        </p:spPr>
        <p:txBody>
          <a:bodyPr/>
          <a:lstStyle/>
          <a:p>
            <a:r>
              <a:rPr lang="en-US" altLang="en-US" dirty="0">
                <a:solidFill>
                  <a:srgbClr val="504652"/>
                </a:solidFill>
                <a:latin typeface="+mj-lt"/>
                <a:cs typeface="Aharoni" panose="02010803020104030203"/>
              </a:rPr>
              <a:t>Assembly </a:t>
            </a:r>
            <a:r>
              <a:rPr lang="en-US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confirmed presbytery </a:t>
            </a:r>
            <a:r>
              <a:rPr lang="en-US" altLang="en-US" dirty="0">
                <a:solidFill>
                  <a:srgbClr val="504652"/>
                </a:solidFill>
                <a:latin typeface="+mj-lt"/>
                <a:cs typeface="Aharoni" panose="02010803020104030203"/>
              </a:rPr>
              <a:t>and Asian representatives on the Nominating </a:t>
            </a:r>
            <a:r>
              <a:rPr lang="en-US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Committee and </a:t>
            </a:r>
            <a:r>
              <a:rPr lang="en-US" altLang="en-US" dirty="0" err="1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recognised</a:t>
            </a:r>
            <a:r>
              <a:rPr lang="en-US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 Associates.</a:t>
            </a:r>
            <a:endParaRPr lang="en-NZ" altLang="en-US" dirty="0" smtClean="0">
              <a:solidFill>
                <a:srgbClr val="504652"/>
              </a:solidFill>
              <a:latin typeface="+mj-lt"/>
              <a:cs typeface="Aharoni" panose="020108030201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3580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62352"/>
            <a:ext cx="10807700" cy="12938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ea typeface="+mj-ea"/>
              </a:rPr>
              <a:t>Supplementary Provisions ratified</a:t>
            </a:r>
            <a:br>
              <a:rPr lang="en-NZ" dirty="0">
                <a:ea typeface="+mj-ea"/>
              </a:rPr>
            </a:br>
            <a:endParaRPr lang="en-NZ" dirty="0">
              <a:ea typeface="+mj-e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2187575"/>
            <a:ext cx="10947400" cy="38274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504652"/>
                </a:solidFill>
                <a:latin typeface="+mj-lt"/>
                <a:cs typeface="Aharoni" panose="02010803020104030203"/>
              </a:rPr>
              <a:t>It was agreed that the </a:t>
            </a:r>
            <a:r>
              <a:rPr lang="en-US" altLang="en-US" dirty="0">
                <a:solidFill>
                  <a:srgbClr val="504652"/>
                </a:solidFill>
                <a:latin typeface="+mj-lt"/>
                <a:cs typeface="Aharoni" panose="02010803020104030203"/>
              </a:rPr>
              <a:t>Supplementary Provisions and other documents adopted or amended by the Council of Assembly since the last General Assembly be ratified.</a:t>
            </a:r>
            <a:endParaRPr lang="en-NZ" altLang="en-US" dirty="0" smtClean="0">
              <a:solidFill>
                <a:srgbClr val="504652"/>
              </a:solidFill>
              <a:latin typeface="+mj-lt"/>
              <a:cs typeface="Aharoni" panose="020108030201040302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85800" y="973138"/>
            <a:ext cx="10807700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ea typeface="+mj-ea"/>
              </a:rPr>
              <a:t>General Assembly accounts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2266950"/>
            <a:ext cx="10947400" cy="3827463"/>
          </a:xfrm>
        </p:spPr>
        <p:txBody>
          <a:bodyPr/>
          <a:lstStyle/>
          <a:p>
            <a:r>
              <a:rPr lang="en-NZ" altLang="en-US" dirty="0" smtClean="0">
                <a:solidFill>
                  <a:srgbClr val="504652"/>
                </a:solidFill>
                <a:latin typeface="+mn-lt"/>
                <a:cs typeface="Aharoni" panose="02010803020104030203"/>
              </a:rPr>
              <a:t>Assembly received the audited accounts for 1 July 2020 to 30 June 2021. The Council of Assembly was authorised to sign the audited accounts on behalf of General Assembly.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704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Microsoft JhengHei</vt:lpstr>
      <vt:lpstr>Aharoni</vt:lpstr>
      <vt:lpstr>Arial</vt:lpstr>
      <vt:lpstr>Arial Black</vt:lpstr>
      <vt:lpstr>Calibri</vt:lpstr>
      <vt:lpstr>Century Gothic</vt:lpstr>
      <vt:lpstr>Courier New</vt:lpstr>
      <vt:lpstr>Vapor Trail</vt:lpstr>
      <vt:lpstr>Summary of decisions</vt:lpstr>
      <vt:lpstr>Moderator Installed</vt:lpstr>
      <vt:lpstr>MEMORIAL MINUTES</vt:lpstr>
      <vt:lpstr>Ordination anniversaries</vt:lpstr>
      <vt:lpstr>Moderator designate</vt:lpstr>
      <vt:lpstr>Assembly meeting</vt:lpstr>
      <vt:lpstr>Nominating Committee </vt:lpstr>
      <vt:lpstr>Supplementary Provisions ratified </vt:lpstr>
      <vt:lpstr>General Assembly accounts</vt:lpstr>
      <vt:lpstr>Turakina funds </vt:lpstr>
      <vt:lpstr>COOPErative ventures</vt:lpstr>
      <vt:lpstr>Mahi Tahi I te Roopu Mahi – Working Together</vt:lpstr>
      <vt:lpstr>Book of Order changes </vt:lpstr>
      <vt:lpstr>Book of Order changes</vt:lpstr>
      <vt:lpstr>Book of Order changes –  Chapter 15 discipline </vt:lpstr>
      <vt:lpstr>National Committees </vt:lpstr>
      <vt:lpstr>Church property commission</vt:lpstr>
      <vt:lpstr>Assembly decisions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Reader</dc:creator>
  <cp:lastModifiedBy>AngelaS</cp:lastModifiedBy>
  <cp:revision>88</cp:revision>
  <cp:lastPrinted>2018-10-06T21:25:40Z</cp:lastPrinted>
  <dcterms:created xsi:type="dcterms:W3CDTF">2018-09-06T22:37:04Z</dcterms:created>
  <dcterms:modified xsi:type="dcterms:W3CDTF">2021-10-01T03:02:36Z</dcterms:modified>
</cp:coreProperties>
</file>